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63" r:id="rId2"/>
    <p:sldId id="261" r:id="rId3"/>
    <p:sldId id="257" r:id="rId4"/>
    <p:sldId id="260" r:id="rId5"/>
    <p:sldId id="258" r:id="rId6"/>
    <p:sldId id="264" r:id="rId7"/>
    <p:sldId id="266" r:id="rId8"/>
    <p:sldId id="265" r:id="rId9"/>
  </p:sldIdLst>
  <p:sldSz cx="12192000" cy="6858000"/>
  <p:notesSz cx="6858000" cy="9144000"/>
  <p:embeddedFontLst>
    <p:embeddedFont>
      <p:font typeface="華康新特圓體(P)" panose="020F0900000000000000" pitchFamily="34" charset="-120"/>
      <p:regular r:id="rId11"/>
    </p:embeddedFont>
    <p:embeddedFont>
      <p:font typeface="源泉圓體 H" panose="020B0A00000000000000" pitchFamily="34" charset="-120"/>
      <p:bold r:id="rId12"/>
    </p:embeddedFont>
    <p:embeddedFont>
      <p:font typeface="標楷體" panose="03000509000000000000" pitchFamily="65" charset="-120"/>
      <p:regular r:id="rId13"/>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3" autoAdjust="0"/>
    <p:restoredTop sz="73886" autoAdjust="0"/>
  </p:normalViewPr>
  <p:slideViewPr>
    <p:cSldViewPr snapToGrid="0">
      <p:cViewPr varScale="1">
        <p:scale>
          <a:sx n="60" d="100"/>
          <a:sy n="60" d="100"/>
        </p:scale>
        <p:origin x="84" y="-162"/>
      </p:cViewPr>
      <p:guideLst/>
    </p:cSldViewPr>
  </p:slideViewPr>
  <p:notesTextViewPr>
    <p:cViewPr>
      <p:scale>
        <a:sx n="99" d="100"/>
        <a:sy n="99"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D0FA4-AEBD-45DE-A939-1A0F3B7365F9}" type="datetimeFigureOut">
              <a:rPr lang="zh-TW" altLang="en-US" smtClean="0"/>
              <a:t>2024/10/23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FC59B-8272-417C-914E-2C9C08C8A698}" type="slidenum">
              <a:rPr lang="zh-TW" altLang="en-US" smtClean="0"/>
              <a:t>‹#›</a:t>
            </a:fld>
            <a:endParaRPr lang="zh-TW" altLang="en-US"/>
          </a:p>
        </p:txBody>
      </p:sp>
    </p:spTree>
    <p:extLst>
      <p:ext uri="{BB962C8B-B14F-4D97-AF65-F5344CB8AC3E}">
        <p14:creationId xmlns:p14="http://schemas.microsoft.com/office/powerpoint/2010/main" val="3516971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scene set in a bright, vibrant university campus with a grand, Gothic-style clock tower rising majestically in the background. The young male character, with silver-gray hair and dressed in a white lab coat, smiles warmly as he stands under an arched walkway. He carries a backpack and wears a stethoscope around his neck, symbolizing his role as a medical or science student. The campus is bustling with students, some sitting at tables studying, while others walk towards the grand staircase leading to the university's entrance. The scene is filled with lush greenery, blooming flowers, and warm sunlight that bathes the entire area, creating a peaceful and inspiring atmosphere. The sky is clear, with a few fluffy clouds, and the sun shines brightly, casting a golden glow on the historic buildings.</a:t>
            </a:r>
          </a:p>
          <a:p>
            <a:endParaRPr lang="en-US" altLang="zh-TW" dirty="0"/>
          </a:p>
          <a:p>
            <a:r>
              <a:rPr lang="en-US" altLang="zh-TW" dirty="0"/>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哈囉</a:t>
            </a:r>
            <a:r>
              <a:rPr lang="en-US" altLang="zh-TW" dirty="0"/>
              <a:t>~</a:t>
            </a:r>
            <a:r>
              <a:rPr lang="zh-TW" altLang="en-US" dirty="0"/>
              <a:t>我是小白，今天來說說校園篇啦</a:t>
            </a:r>
            <a:r>
              <a:rPr lang="en-US" altLang="zh-TW" dirty="0"/>
              <a:t>~~</a:t>
            </a:r>
          </a:p>
          <a:p>
            <a:endParaRPr lang="en-US" altLang="zh-TW" dirty="0"/>
          </a:p>
          <a:p>
            <a:endParaRPr lang="en-US" altLang="zh-TW" dirty="0"/>
          </a:p>
          <a:p>
            <a:r>
              <a:rPr lang="en-US" altLang="zh-TW" dirty="0"/>
              <a:t>【Reference】</a:t>
            </a:r>
            <a:endParaRPr lang="zh-TW" altLang="en-US" dirty="0"/>
          </a:p>
          <a:p>
            <a:endParaRPr lang="en-US" altLang="zh-TW" dirty="0"/>
          </a:p>
        </p:txBody>
      </p:sp>
      <p:sp>
        <p:nvSpPr>
          <p:cNvPr id="4" name="投影片編號版面配置區 3"/>
          <p:cNvSpPr>
            <a:spLocks noGrp="1"/>
          </p:cNvSpPr>
          <p:nvPr>
            <p:ph type="sldNum" sz="quarter" idx="5"/>
          </p:nvPr>
        </p:nvSpPr>
        <p:spPr/>
        <p:txBody>
          <a:bodyPr/>
          <a:lstStyle/>
          <a:p>
            <a:fld id="{129FC59B-8272-417C-914E-2C9C08C8A698}" type="slidenum">
              <a:rPr lang="zh-TW" altLang="en-US" smtClean="0"/>
              <a:t>1</a:t>
            </a:fld>
            <a:endParaRPr lang="zh-TW" altLang="en-US"/>
          </a:p>
        </p:txBody>
      </p:sp>
    </p:spTree>
    <p:extLst>
      <p:ext uri="{BB962C8B-B14F-4D97-AF65-F5344CB8AC3E}">
        <p14:creationId xmlns:p14="http://schemas.microsoft.com/office/powerpoint/2010/main" val="44768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 grand, sunlit library with towering wooden bookshelves filled with countless books, creating an atmosphere of knowledge and study. The library is bathed in warm sunlight streaming through large, arched windows, casting long shadows across the room. High ceilings adorned with elegant chandeliers add to the sense of spaciousness and tranquility. Students sit at large wooden tables, reading, studying, and working on laptops, while soft light from desk lamps illuminates their workspaces. The detailed wooden architecture, with carved railings and intricate designs, adds to the scholarly ambiance, evoking the feel of an ancient and prestigious academic institution. The overall mood is peaceful and focused, with a sense of timeless learning and intellectual pursuit.</a:t>
            </a:r>
          </a:p>
          <a:p>
            <a:endParaRPr lang="en-US" altLang="zh-TW" dirty="0"/>
          </a:p>
          <a:p>
            <a:r>
              <a:rPr lang="en-US" altLang="zh-TW" dirty="0"/>
              <a:t>【Context】</a:t>
            </a:r>
          </a:p>
          <a:p>
            <a:r>
              <a:rPr lang="zh-TW" altLang="zh-TW" sz="1800" dirty="0">
                <a:effectLst/>
                <a:ea typeface="標楷體" panose="03000509000000000000" pitchFamily="65" charset="-120"/>
                <a:cs typeface="Times New Roman" panose="02020603050405020304" pitchFamily="18" charset="0"/>
              </a:rPr>
              <a:t>小白回到校園後，心中仍然回蕩著那次冒險的經歷。雖然案件已經解決，但他深知，校園生活不僅僅是學習課本知識，還有更多未知的挑戰等待著他。</a:t>
            </a:r>
            <a:endParaRPr lang="en-US" altLang="zh-TW" sz="1800" dirty="0">
              <a:effectLst/>
              <a:ea typeface="標楷體" panose="03000509000000000000" pitchFamily="65" charset="-120"/>
              <a:cs typeface="Times New Roman" panose="02020603050405020304" pitchFamily="18" charset="0"/>
            </a:endParaRPr>
          </a:p>
          <a:p>
            <a:endParaRPr lang="en-US" altLang="zh-TW" dirty="0"/>
          </a:p>
          <a:p>
            <a:r>
              <a:rPr lang="en-US" altLang="zh-TW" dirty="0"/>
              <a:t>【Reference】</a:t>
            </a:r>
          </a:p>
          <a:p>
            <a:pPr marL="171450" indent="-171450" algn="just">
              <a:buFont typeface="Wingdings" panose="05000000000000000000" pitchFamily="2" charset="2"/>
              <a:buChar char="l"/>
            </a:pPr>
            <a:r>
              <a:rPr lang="pt-BR" altLang="zh-TW" dirty="0"/>
              <a:t>https://unsplash.com/photos/woman-in-brown-long-sleeve-shirt-sitting-at-the-table-T4uyFBJTprQ</a:t>
            </a:r>
          </a:p>
          <a:p>
            <a:pPr marL="171450" indent="-171450" algn="just">
              <a:buFont typeface="Wingdings" panose="05000000000000000000" pitchFamily="2" charset="2"/>
              <a:buChar char="l"/>
            </a:pPr>
            <a:r>
              <a:rPr lang="pt-BR" altLang="zh-TW" dirty="0"/>
              <a:t>https://unsplash.com/photos/people-sitting-on-chair-in-front-of-table-while-holding-pens-during-daytime-KdeqA3aTnBY</a:t>
            </a:r>
            <a:endParaRPr lang="zh-TW" altLang="en-US" dirty="0"/>
          </a:p>
        </p:txBody>
      </p:sp>
      <p:sp>
        <p:nvSpPr>
          <p:cNvPr id="4" name="投影片編號版面配置區 3"/>
          <p:cNvSpPr>
            <a:spLocks noGrp="1"/>
          </p:cNvSpPr>
          <p:nvPr>
            <p:ph type="sldNum" sz="quarter" idx="5"/>
          </p:nvPr>
        </p:nvSpPr>
        <p:spPr/>
        <p:txBody>
          <a:bodyPr/>
          <a:lstStyle/>
          <a:p>
            <a:fld id="{129FC59B-8272-417C-914E-2C9C08C8A698}" type="slidenum">
              <a:rPr lang="zh-TW" altLang="en-US" smtClean="0"/>
              <a:t>2</a:t>
            </a:fld>
            <a:endParaRPr lang="zh-TW" altLang="en-US"/>
          </a:p>
        </p:txBody>
      </p:sp>
    </p:spTree>
    <p:extLst>
      <p:ext uri="{BB962C8B-B14F-4D97-AF65-F5344CB8AC3E}">
        <p14:creationId xmlns:p14="http://schemas.microsoft.com/office/powerpoint/2010/main" val="126529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scene set in the bright, modern hallway of a medical school. The corridor is illuminated by warm sunlight streaming through large, arched windows, casting soft shadows across the shiny tiled floor. The design is clean and academic, with wooden doors leading to various classrooms and offices, labeled with 'Medical School' signs. Bulletin boards are filled with notices and announcements, and potted plants add a touch of greenery to the otherwise institutional setting. The hallway is quiet and peaceful, exuding a sense of order and professionalism, while the warm lighting and open spaces create a welcoming and scholarly atmosphere.</a:t>
            </a:r>
          </a:p>
          <a:p>
            <a:endParaRPr lang="en-US" altLang="zh-TW" dirty="0"/>
          </a:p>
          <a:p>
            <a:r>
              <a:rPr lang="en-US" altLang="zh-TW" dirty="0"/>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有一天，在醫學院的走廊上，小白聽到一群同學在討論一位新轉學來的同學，據說他有過人之處，甚至在法醫領域已有相當的經驗。小白感到好奇，決定主動接觸這位同學，希望能向他請教。</a:t>
            </a:r>
            <a:endPar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【Reference】</a:t>
            </a:r>
          </a:p>
          <a:p>
            <a:pPr marL="171450" indent="-171450">
              <a:buFont typeface="Wingdings" panose="05000000000000000000" pitchFamily="2" charset="2"/>
              <a:buChar char="l"/>
            </a:pPr>
            <a:r>
              <a:rPr lang="pt-BR" altLang="zh-TW" dirty="0"/>
              <a:t>https://unsplash.com/photos/person-walking-on-hallway-in-blue-scrub-suit-near-incubator-ZCO_5Y29s8k</a:t>
            </a:r>
            <a:endParaRPr lang="en-US" altLang="zh-TW" dirty="0"/>
          </a:p>
          <a:p>
            <a:pPr marL="171450" indent="-171450">
              <a:buFont typeface="Wingdings" panose="05000000000000000000" pitchFamily="2" charset="2"/>
              <a:buChar char="l"/>
            </a:pPr>
            <a:r>
              <a:rPr lang="pt-BR" altLang="zh-TW" dirty="0"/>
              <a:t>https://unsplash.com/photos/woman-in-white-and-black-polka-dot-shirt-with-face-mask-LAwsF-VnFzc</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29FC59B-8272-417C-914E-2C9C08C8A698}" type="slidenum">
              <a:rPr lang="zh-TW" altLang="en-US" smtClean="0"/>
              <a:t>3</a:t>
            </a:fld>
            <a:endParaRPr lang="zh-TW" altLang="en-US"/>
          </a:p>
        </p:txBody>
      </p:sp>
    </p:spTree>
    <p:extLst>
      <p:ext uri="{BB962C8B-B14F-4D97-AF65-F5344CB8AC3E}">
        <p14:creationId xmlns:p14="http://schemas.microsoft.com/office/powerpoint/2010/main" val="238701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scene of a bright, sunlit classroom, with neat rows of wooden desks and chairs arranged in perfect order. Sunlight streams through large windows, casting warm, soft beams across the room and illuminating the polished wooden floor. The classroom is filled with academic materials: posters and charts line the walls, a large green chalkboard spans the front, and bookshelves are stocked with textbooks. The teacher's podium stands in front of the chalkboard, ready for the next lesson. The atmosphere is calm and inviting, evoking a sense of peaceful learning, as the empty classroom awaits the arrival of students. The golden sunlight filtering through the curtains enhances the warm and nostalgic mood, reminiscent of a quiet moment in school before the day begins.</a:t>
            </a:r>
          </a:p>
          <a:p>
            <a:endParaRPr lang="en-US" altLang="zh-TW" dirty="0"/>
          </a:p>
          <a:p>
            <a:r>
              <a:rPr lang="en-US" altLang="zh-TW" dirty="0"/>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當他們相遇時，小白發現這位同學，名叫小黑，對於法醫的熱情和知識讓他佩服不已。小黑邀請小白一起參加即將舉行的法醫工作坊，這是個絕佳的機會，小白自然欣然接受。</a:t>
            </a:r>
            <a:endPar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【Reference】</a:t>
            </a:r>
            <a:endParaRPr lang="zh-TW" altLang="en-US" dirty="0"/>
          </a:p>
          <a:p>
            <a:pPr marL="171450" indent="-171450">
              <a:buFont typeface="Wingdings" panose="05000000000000000000" pitchFamily="2" charset="2"/>
              <a:buChar char="l"/>
            </a:pPr>
            <a:r>
              <a:rPr lang="pt-BR" altLang="zh-TW" dirty="0"/>
              <a:t>https://unsplash.com/photos/sticky-notes-on-corkboard-5aiRb5f464A</a:t>
            </a:r>
          </a:p>
          <a:p>
            <a:pPr marL="171450" indent="-171450">
              <a:buFont typeface="Wingdings" panose="05000000000000000000" pitchFamily="2" charset="2"/>
              <a:buChar char="l"/>
            </a:pPr>
            <a:r>
              <a:rPr lang="pt-BR" altLang="zh-TW" dirty="0"/>
              <a:t>https://unsplash.com/photos/doctor-and-nurse-during-operation-z8ofh6Zkn4k</a:t>
            </a:r>
            <a:endParaRPr lang="zh-TW" altLang="en-US" dirty="0"/>
          </a:p>
        </p:txBody>
      </p:sp>
      <p:sp>
        <p:nvSpPr>
          <p:cNvPr id="4" name="投影片編號版面配置區 3"/>
          <p:cNvSpPr>
            <a:spLocks noGrp="1"/>
          </p:cNvSpPr>
          <p:nvPr>
            <p:ph type="sldNum" sz="quarter" idx="5"/>
          </p:nvPr>
        </p:nvSpPr>
        <p:spPr/>
        <p:txBody>
          <a:bodyPr/>
          <a:lstStyle/>
          <a:p>
            <a:fld id="{129FC59B-8272-417C-914E-2C9C08C8A698}" type="slidenum">
              <a:rPr lang="zh-TW" altLang="en-US" smtClean="0"/>
              <a:t>4</a:t>
            </a:fld>
            <a:endParaRPr lang="zh-TW" altLang="en-US"/>
          </a:p>
        </p:txBody>
      </p:sp>
    </p:spTree>
    <p:extLst>
      <p:ext uri="{BB962C8B-B14F-4D97-AF65-F5344CB8AC3E}">
        <p14:creationId xmlns:p14="http://schemas.microsoft.com/office/powerpoint/2010/main" val="158585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 high-tech, futuristic laboratory with a clean, organized layout, featuring multiple workstations equipped with microscopes, computers, and various scientific instruments. The lab is brightly lit by overhead fluorescent lights, and large windows allow natural light to complement the artificial illumination. Advanced scientific equipment, including test tubes, beakers, and digital displays showing molecular structures, are neatly arranged throughout the room. Glass cabinets line the walls, containing lab supplies and research materials. The floors are shiny and reflective, adding to the sterile, professional atmosphere. The room is spacious, modern, and filled with an aura of cutting-edge research, suggesting that this is a place of intense scientific investigation and innovation.</a:t>
            </a:r>
          </a:p>
          <a:p>
            <a:endParaRPr lang="en-US" altLang="zh-TW" dirty="0"/>
          </a:p>
          <a:p>
            <a:r>
              <a:rPr lang="en-US" altLang="zh-TW" dirty="0"/>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在工作坊中，小白展示了自己在冒險中發現的證據分析方法，並分享了他解決案件的過程。小黑對此非常感興趣，兩人因此成為了朋友，開始討論各自的經歷和見解。</a:t>
            </a:r>
            <a:endPar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【Reference】</a:t>
            </a:r>
          </a:p>
          <a:p>
            <a:pPr marL="171450" indent="-171450">
              <a:buFont typeface="Wingdings" panose="05000000000000000000" pitchFamily="2" charset="2"/>
              <a:buChar char="l"/>
            </a:pPr>
            <a:r>
              <a:rPr lang="pt-BR" altLang="zh-TW" dirty="0"/>
              <a:t>https://unsplash.com/photos/laptop-computer-on-glass-top-table-hpjSkU2UYSU</a:t>
            </a:r>
          </a:p>
          <a:p>
            <a:pPr marL="171450" indent="-171450">
              <a:buFont typeface="Wingdings" panose="05000000000000000000" pitchFamily="2" charset="2"/>
              <a:buChar char="l"/>
            </a:pPr>
            <a:r>
              <a:rPr lang="en-US" altLang="zh-TW" dirty="0"/>
              <a:t>https://unsplash.com/photos/people-sitting-down-near-table-with-assorted-laptop-computers-SYTO3xs06fU</a:t>
            </a:r>
          </a:p>
          <a:p>
            <a:pPr marL="171450" indent="-171450">
              <a:buFont typeface="Wingdings" panose="05000000000000000000" pitchFamily="2" charset="2"/>
              <a:buChar char="l"/>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29FC59B-8272-417C-914E-2C9C08C8A698}" type="slidenum">
              <a:rPr lang="zh-TW" altLang="en-US" smtClean="0"/>
              <a:t>5</a:t>
            </a:fld>
            <a:endParaRPr lang="zh-TW" altLang="en-US"/>
          </a:p>
        </p:txBody>
      </p:sp>
    </p:spTree>
    <p:extLst>
      <p:ext uri="{BB962C8B-B14F-4D97-AF65-F5344CB8AC3E}">
        <p14:creationId xmlns:p14="http://schemas.microsoft.com/office/powerpoint/2010/main" val="3906297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 beautifully vibrant anime-style courtyard garden situated between modern academic or research buildings. The courtyard is filled with lush greenery, blooming flowers of various colors, and neatly trimmed shrubs lining the pathways. At the center of the scene stands a massive, ancient tree with sprawling branches adorned with cascading vines and flowers, creating a focal point of natural beauty and tranquility. Benches are placed around the garden, inviting peaceful study or relaxation. The sunlight bathes the scene in a warm, golden glow, while fluffy clouds float in the bright blue sky. The modern buildings, with their large windows and clean architectural lines, contrast harmoniously with the organic beauty of the garden, creating a serene environment that blends nature and academia.</a:t>
            </a:r>
          </a:p>
          <a:p>
            <a:endParaRPr lang="en-US" altLang="zh-TW" dirty="0"/>
          </a:p>
          <a:p>
            <a:r>
              <a:rPr lang="en-US" altLang="zh-TW" dirty="0"/>
              <a:t>【Context】</a:t>
            </a:r>
          </a:p>
          <a:p>
            <a:r>
              <a:rPr lang="zh-TW" altLang="zh-TW" sz="1800" dirty="0">
                <a:effectLst/>
                <a:ea typeface="標楷體" panose="03000509000000000000" pitchFamily="65" charset="-120"/>
                <a:cs typeface="Times New Roman" panose="02020603050405020304" pitchFamily="18" charset="0"/>
              </a:rPr>
              <a:t>小白感受到了一種前所未有的支持和鼓勵，這種友誼讓他更加堅定了自己的追求。</a:t>
            </a:r>
            <a:endParaRPr lang="en-US" altLang="zh-TW" sz="1800" dirty="0">
              <a:effectLst/>
              <a:ea typeface="標楷體" panose="03000509000000000000" pitchFamily="65" charset="-120"/>
              <a:cs typeface="Times New Roman" panose="02020603050405020304" pitchFamily="18" charset="0"/>
            </a:endParaRPr>
          </a:p>
          <a:p>
            <a:endParaRPr lang="en-US" altLang="zh-TW" dirty="0"/>
          </a:p>
          <a:p>
            <a:r>
              <a:rPr lang="en-US" altLang="zh-TW" dirty="0"/>
              <a:t>【Reference】</a:t>
            </a:r>
            <a:endParaRPr lang="zh-TW" altLang="en-US" dirty="0"/>
          </a:p>
          <a:p>
            <a:pPr marL="171450" indent="-171450">
              <a:buFont typeface="Wingdings" panose="05000000000000000000" pitchFamily="2" charset="2"/>
              <a:buChar char="l"/>
            </a:pPr>
            <a:r>
              <a:rPr lang="pt-BR" altLang="zh-TW" dirty="0"/>
              <a:t>https://unsplash.com/photos/three-women-walking-on-brown-wooden-dock-near-high-rise-building-during-daytime-mKJUoZPy70I</a:t>
            </a:r>
          </a:p>
          <a:p>
            <a:pPr marL="171450" indent="-171450">
              <a:buFont typeface="Wingdings" panose="05000000000000000000" pitchFamily="2" charset="2"/>
              <a:buChar char="l"/>
            </a:pPr>
            <a:r>
              <a:rPr lang="pt-BR" altLang="zh-TW" dirty="0"/>
              <a:t>https://unsplash.com/photos/a-group-of-men-standing-next-to-each-other-gQ_9Ey9LPLg</a:t>
            </a:r>
            <a:endParaRPr lang="zh-TW" altLang="en-US" dirty="0"/>
          </a:p>
        </p:txBody>
      </p:sp>
      <p:sp>
        <p:nvSpPr>
          <p:cNvPr id="4" name="投影片編號版面配置區 3"/>
          <p:cNvSpPr>
            <a:spLocks noGrp="1"/>
          </p:cNvSpPr>
          <p:nvPr>
            <p:ph type="sldNum" sz="quarter" idx="5"/>
          </p:nvPr>
        </p:nvSpPr>
        <p:spPr/>
        <p:txBody>
          <a:bodyPr/>
          <a:lstStyle/>
          <a:p>
            <a:fld id="{129FC59B-8272-417C-914E-2C9C08C8A698}" type="slidenum">
              <a:rPr lang="zh-TW" altLang="en-US" smtClean="0"/>
              <a:t>6</a:t>
            </a:fld>
            <a:endParaRPr lang="zh-TW" altLang="en-US"/>
          </a:p>
        </p:txBody>
      </p:sp>
    </p:spTree>
    <p:extLst>
      <p:ext uri="{BB962C8B-B14F-4D97-AF65-F5344CB8AC3E}">
        <p14:creationId xmlns:p14="http://schemas.microsoft.com/office/powerpoint/2010/main" val="8569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scene of a lively school cafeteria during lunchtime, filled with students wearing uniforms as they sit at tables, eating and chatting. The cafeteria is spacious and well-lit, with large windows letting in plenty of natural sunlight, giving the room a warm and welcoming atmosphere. The design is modern, with plants decorating the upper levels and bright wooden floors reflecting the sunlight. The serving area displays a variety of food options on the menu boards, and several students are lined up at the counter selecting their meals. The overall mood is relaxed and social, as students engage in conversation while enjoying their lunches in this bright, clean, and vibrant environment.</a:t>
            </a:r>
          </a:p>
          <a:p>
            <a:endParaRPr lang="en-US" altLang="zh-TW" dirty="0"/>
          </a:p>
          <a:p>
            <a:r>
              <a:rPr lang="en-US" altLang="zh-TW" dirty="0"/>
              <a:t>【Context】</a:t>
            </a:r>
          </a:p>
          <a:p>
            <a:r>
              <a:rPr lang="zh-TW" altLang="zh-TW" sz="1800" dirty="0">
                <a:effectLst/>
                <a:ea typeface="標楷體" panose="03000509000000000000" pitchFamily="65" charset="-120"/>
                <a:cs typeface="Times New Roman" panose="02020603050405020304" pitchFamily="18" charset="0"/>
              </a:rPr>
              <a:t>然而，工作坊結束後，校園內突然傳出一起神秘的事件：學校裡發生了一起疑似竊盜案。</a:t>
            </a:r>
            <a:endParaRPr lang="en-US" altLang="zh-TW" sz="1800" dirty="0">
              <a:effectLst/>
              <a:ea typeface="標楷體" panose="03000509000000000000" pitchFamily="65" charset="-120"/>
              <a:cs typeface="Times New Roman" panose="02020603050405020304" pitchFamily="18" charset="0"/>
            </a:endParaRPr>
          </a:p>
          <a:p>
            <a:r>
              <a:rPr lang="zh-TW" altLang="zh-TW" sz="1800" dirty="0">
                <a:effectLst/>
                <a:ea typeface="標楷體" panose="03000509000000000000" pitchFamily="65" charset="-120"/>
                <a:cs typeface="Times New Roman" panose="02020603050405020304" pitchFamily="18" charset="0"/>
              </a:rPr>
              <a:t>小白感受到這種不安，決定再次展現他的法醫才能，和小黑一起調查此案。這讓他既興奮又緊張，因為這次的冒險將直接發生在他熟悉的校園中。</a:t>
            </a:r>
            <a:endParaRPr lang="en-US" altLang="zh-TW" dirty="0"/>
          </a:p>
          <a:p>
            <a:endParaRPr lang="en-US" altLang="zh-TW" dirty="0"/>
          </a:p>
          <a:p>
            <a:r>
              <a:rPr lang="en-US" altLang="zh-TW" dirty="0"/>
              <a:t>【Reference】</a:t>
            </a:r>
            <a:endParaRPr lang="zh-TW" altLang="en-US" dirty="0"/>
          </a:p>
          <a:p>
            <a:pPr marL="171450" indent="-171450">
              <a:buFont typeface="Wingdings" panose="05000000000000000000" pitchFamily="2" charset="2"/>
              <a:buChar char="l"/>
            </a:pPr>
            <a:r>
              <a:rPr lang="pt-BR" altLang="zh-TW" dirty="0"/>
              <a:t>https://unsplash.com/photos/a-couple-of-yellow-caution-tape-wrapped-around-a-tree-ZUby6WkFhec</a:t>
            </a:r>
          </a:p>
          <a:p>
            <a:pPr marL="171450" indent="-171450">
              <a:buFont typeface="Wingdings" panose="05000000000000000000" pitchFamily="2" charset="2"/>
              <a:buChar char="l"/>
            </a:pPr>
            <a:r>
              <a:rPr lang="pt-BR" altLang="zh-TW" dirty="0"/>
              <a:t>https://unsplash.com/photos/a-plastic-bag-that-is-laying-on-the-ground-lx8Bf0oC52g</a:t>
            </a:r>
            <a:endParaRPr lang="zh-TW" altLang="en-US" dirty="0"/>
          </a:p>
        </p:txBody>
      </p:sp>
      <p:sp>
        <p:nvSpPr>
          <p:cNvPr id="4" name="投影片編號版面配置區 3"/>
          <p:cNvSpPr>
            <a:spLocks noGrp="1"/>
          </p:cNvSpPr>
          <p:nvPr>
            <p:ph type="sldNum" sz="quarter" idx="5"/>
          </p:nvPr>
        </p:nvSpPr>
        <p:spPr/>
        <p:txBody>
          <a:bodyPr/>
          <a:lstStyle/>
          <a:p>
            <a:fld id="{129FC59B-8272-417C-914E-2C9C08C8A698}" type="slidenum">
              <a:rPr lang="zh-TW" altLang="en-US" smtClean="0"/>
              <a:t>7</a:t>
            </a:fld>
            <a:endParaRPr lang="zh-TW" altLang="en-US"/>
          </a:p>
        </p:txBody>
      </p:sp>
    </p:spTree>
    <p:extLst>
      <p:ext uri="{BB962C8B-B14F-4D97-AF65-F5344CB8AC3E}">
        <p14:creationId xmlns:p14="http://schemas.microsoft.com/office/powerpoint/2010/main" val="2066709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grand auditorium, designed for ceremonies or performances, with elegant red curtains draped over a large stage. The room is spacious and well-lit, with warm lights illuminating the ceiling and a large, circular skylight that bathes the hall in natural light. Rows of chairs and desks are neatly arranged, facing the stage, where several chairs and a podium are set up, ready for an event. The walls are adorned with decorative red and white drapes, giving the space a festive, prestigious atmosphere. The tall windows along the walls let in soft light, enhancing the grandeur of the room. </a:t>
            </a:r>
            <a:r>
              <a:rPr lang="en-US" altLang="zh-TW"/>
              <a:t>The overall mood is formal and anticipatory, as though the auditorium is ready to host an important gathering, such as a graduation, ceremony, or school event.</a:t>
            </a:r>
          </a:p>
          <a:p>
            <a:endParaRPr lang="en-US" altLang="zh-TW" dirty="0"/>
          </a:p>
          <a:p>
            <a:r>
              <a:rPr lang="en-US" altLang="zh-TW" dirty="0"/>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隨著調查的深入，小白發現這起事件與他之前的冒險有著某種聯繫，這令他更加決心要揭開背後的真相。這一切都讓他感受到，校園不僅是學習的地方，還是展現自己能力的舞台。</a:t>
            </a:r>
          </a:p>
          <a:p>
            <a:endParaRPr lang="en-US" altLang="zh-TW" dirty="0"/>
          </a:p>
          <a:p>
            <a:r>
              <a:rPr lang="en-US" altLang="zh-TW" dirty="0"/>
              <a:t>【Reference】</a:t>
            </a:r>
          </a:p>
          <a:p>
            <a:r>
              <a:rPr lang="pt-BR" altLang="zh-TW" dirty="0"/>
              <a:t>https://unsplash.com/photos/man-in-black-suit-holding-magnifying-glass-LPylXWfMpgE</a:t>
            </a:r>
          </a:p>
          <a:p>
            <a:r>
              <a:rPr lang="pt-BR" altLang="zh-TW" dirty="0"/>
              <a:t>https://unsplash.com/photos/man-standing-in-stage-beside-blue-curtain-lVTtqIY6pL0</a:t>
            </a:r>
          </a:p>
          <a:p>
            <a:r>
              <a:rPr lang="pt-BR" altLang="zh-TW" dirty="0"/>
              <a:t>https://unsplash.com/photos/man-near-monitor-yT71caKUv9U</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29FC59B-8272-417C-914E-2C9C08C8A698}" type="slidenum">
              <a:rPr lang="zh-TW" altLang="en-US" smtClean="0"/>
              <a:t>8</a:t>
            </a:fld>
            <a:endParaRPr lang="zh-TW" altLang="en-US"/>
          </a:p>
        </p:txBody>
      </p:sp>
    </p:spTree>
    <p:extLst>
      <p:ext uri="{BB962C8B-B14F-4D97-AF65-F5344CB8AC3E}">
        <p14:creationId xmlns:p14="http://schemas.microsoft.com/office/powerpoint/2010/main" val="2802014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CC918-B447-434E-B98E-5847BB49C25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17FCC70-CC4E-4CB6-B2CF-9FDA5AC4D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D08F018-0004-4322-AD0F-E6E740964233}"/>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30427B34-CB13-41C7-B2F2-CED9BDC5B5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FA962E-5B03-439A-928C-87366876542D}"/>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96303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F0018-7F8E-4206-A929-07CDC6B5F34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801E88-34C3-4545-A358-81F5614FED6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AFD716-8B99-4230-B55F-C8B88ECBB171}"/>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EA374743-76D9-4BF8-A60C-2F50B2636A8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454594-6C11-4013-A666-A151E960EC9B}"/>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18895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0F760AC-E708-4605-85E2-7D0F424B3E2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4BECF48-F3B6-4D47-82A8-C6AE92EDC2F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5DE52A-093E-4116-A2FE-F61BA999B89F}"/>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34553FE1-A5D9-4070-AA9C-378F491D4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8EFDDC-5B11-4543-8144-518625EDA57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48312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FCF4C-FB58-444C-B754-A594851E4C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87C475D-648F-4511-A6FE-04B04F755F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11FCF8-D8F7-4914-920F-D63F2D97F713}"/>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7E1D3E8F-338D-4B4D-B411-5282866FF9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DF3AD5-06B6-42D8-AEDF-66CCE6582524}"/>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419850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6B870-2B24-4658-9AEB-3C92E8E40B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0235018-E757-4630-8511-F466B9192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7546C76-CF19-433D-9070-0A54A149F1B2}"/>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9C9DC25F-827C-4564-AD0E-7FD815D53AF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0653A6-68AA-4213-8D62-EAF9243D699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26775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A74D77-9E6E-4FD1-97AD-0ADC1228B6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FDE4E9B-689C-4373-B281-9636BE21198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D25EC10-0BDA-4ECA-AB8E-059AC3378E2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3DAF127-0983-4C38-869C-C0A513FA9147}"/>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E014CBA6-CCE3-4CF4-8E13-D895EDBD8F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EAA8E5-79B3-445E-B8C3-29BD56CE6D7A}"/>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5821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F76B6-8DEC-4A74-A06A-BA0146321CD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00F5C5-99A7-4F16-855A-F17036265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22BEB2-C9B4-4C14-8234-D17E8434998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4A41162-A0AC-4211-940F-4B92208F9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8EA159A-F9D7-4F58-A7C3-6E5B65E4226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E973E80-9141-48B7-A9D7-605A4541768F}"/>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8" name="頁尾版面配置區 7">
            <a:extLst>
              <a:ext uri="{FF2B5EF4-FFF2-40B4-BE49-F238E27FC236}">
                <a16:creationId xmlns:a16="http://schemas.microsoft.com/office/drawing/2014/main" id="{6520B07A-79F8-43E7-8013-632DD2AED22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B997D8F-4F1C-4DE6-A82C-3E0C38ACAE96}"/>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37999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04611-FD10-429D-89AA-73C259B6429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D9009F3-A280-4DA8-ACC4-187DE2172BCA}"/>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4" name="頁尾版面配置區 3">
            <a:extLst>
              <a:ext uri="{FF2B5EF4-FFF2-40B4-BE49-F238E27FC236}">
                <a16:creationId xmlns:a16="http://schemas.microsoft.com/office/drawing/2014/main" id="{F8FD791E-F627-4DDB-AD69-F7639FDD1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E9C3C73-9A1B-4A20-B40C-BF8E0726E9AE}"/>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1662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1D8EED-F2A7-4221-9887-0DBB62EB3F80}"/>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3" name="頁尾版面配置區 2">
            <a:extLst>
              <a:ext uri="{FF2B5EF4-FFF2-40B4-BE49-F238E27FC236}">
                <a16:creationId xmlns:a16="http://schemas.microsoft.com/office/drawing/2014/main" id="{10593B39-DC86-45A7-85EF-B4DB9C28DC8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9056B2-6966-4CAF-94D1-2295A737E16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8724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3076DF-D16B-4600-9550-96C6A8DD7F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D3D667-FDE5-4F5D-9495-588EC18912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F511E7-BEEF-4F51-BA0E-52C1908D5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060697-A92E-4178-A790-FCBB90D70573}"/>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2A8E3F57-A99A-4C4C-BF14-EE42AB99CE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9234440-6924-48D7-AC1A-200D5946BCA9}"/>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3618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81694-0B93-4D65-9DA3-21597478A96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E4D718-8CB0-4334-BB8A-FB8B57D7C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C47463-53E7-4FE3-B60B-1657D1112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875DC5-6AFF-40C0-8C77-F81A0A3E1B0F}"/>
              </a:ext>
            </a:extLst>
          </p:cNvPr>
          <p:cNvSpPr>
            <a:spLocks noGrp="1"/>
          </p:cNvSpPr>
          <p:nvPr>
            <p:ph type="dt" sz="half" idx="10"/>
          </p:nvPr>
        </p:nvSpPr>
        <p:spPr/>
        <p:txBody>
          <a:bodyPr/>
          <a:lstStyle/>
          <a:p>
            <a:fld id="{C3C90D7E-32D6-4894-AE08-7BBB3E610FC9}" type="datetimeFigureOut">
              <a:rPr lang="zh-TW" altLang="en-US" smtClean="0"/>
              <a:t>2024/10/23</a:t>
            </a:fld>
            <a:endParaRPr lang="zh-TW" altLang="en-US"/>
          </a:p>
        </p:txBody>
      </p:sp>
      <p:sp>
        <p:nvSpPr>
          <p:cNvPr id="6" name="頁尾版面配置區 5">
            <a:extLst>
              <a:ext uri="{FF2B5EF4-FFF2-40B4-BE49-F238E27FC236}">
                <a16:creationId xmlns:a16="http://schemas.microsoft.com/office/drawing/2014/main" id="{24F8A973-6D07-4F0C-97A0-280FEFC238E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B60BB1E-F41B-40F0-929B-5208374980B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4827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575AAC-624C-4B52-ABD4-699B1E35D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722991-C57D-471F-8271-C419A1CFB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C839DD-8CBF-4E23-A0C7-7C039E95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0D7E-32D6-4894-AE08-7BBB3E610FC9}" type="datetimeFigureOut">
              <a:rPr lang="zh-TW" altLang="en-US" smtClean="0"/>
              <a:t>2024/10/23</a:t>
            </a:fld>
            <a:endParaRPr lang="zh-TW" altLang="en-US"/>
          </a:p>
        </p:txBody>
      </p:sp>
      <p:sp>
        <p:nvSpPr>
          <p:cNvPr id="5" name="頁尾版面配置區 4">
            <a:extLst>
              <a:ext uri="{FF2B5EF4-FFF2-40B4-BE49-F238E27FC236}">
                <a16:creationId xmlns:a16="http://schemas.microsoft.com/office/drawing/2014/main" id="{12802D8A-77D4-418C-8190-43B6ADED2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72B55E-2BE2-4AF4-AFF8-2A716F492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16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109EA03-8C05-8345-40DF-A7D9341D87FF}"/>
              </a:ext>
            </a:extLst>
          </p:cNvPr>
          <p:cNvPicPr>
            <a:picLocks noChangeAspect="1"/>
          </p:cNvPicPr>
          <p:nvPr/>
        </p:nvPicPr>
        <p:blipFill>
          <a:blip r:embed="rId3"/>
          <a:stretch>
            <a:fillRect/>
          </a:stretch>
        </p:blipFill>
        <p:spPr>
          <a:xfrm>
            <a:off x="0" y="-108857"/>
            <a:ext cx="12192000" cy="6966857"/>
          </a:xfrm>
          <a:prstGeom prst="rect">
            <a:avLst/>
          </a:prstGeom>
        </p:spPr>
      </p:pic>
      <p:sp>
        <p:nvSpPr>
          <p:cNvPr id="6" name="文字方塊 5">
            <a:extLst>
              <a:ext uri="{FF2B5EF4-FFF2-40B4-BE49-F238E27FC236}">
                <a16:creationId xmlns:a16="http://schemas.microsoft.com/office/drawing/2014/main" id="{D25699EA-7B11-F51C-49B2-83700755A4EE}"/>
              </a:ext>
            </a:extLst>
          </p:cNvPr>
          <p:cNvSpPr txBox="1"/>
          <p:nvPr/>
        </p:nvSpPr>
        <p:spPr>
          <a:xfrm>
            <a:off x="426720" y="4369862"/>
            <a:ext cx="5273040" cy="2585323"/>
          </a:xfrm>
          <a:prstGeom prst="rect">
            <a:avLst/>
          </a:prstGeom>
          <a:noFill/>
        </p:spPr>
        <p:txBody>
          <a:bodyPr wrap="square" rtlCol="0" anchor="ctr">
            <a:spAutoFit/>
          </a:bodyPr>
          <a:lstStyle/>
          <a:p>
            <a:pPr algn="ctr"/>
            <a:r>
              <a:rPr lang="zh-TW" altLang="en-US" sz="5400" dirty="0">
                <a:ln>
                  <a:solidFill>
                    <a:schemeClr val="accent4">
                      <a:lumMod val="75000"/>
                    </a:schemeClr>
                  </a:solidFill>
                </a:ln>
                <a:solidFill>
                  <a:schemeClr val="bg1">
                    <a:lumMod val="95000"/>
                  </a:schemeClr>
                </a:solidFill>
                <a:effectLst>
                  <a:glow rad="63500">
                    <a:schemeClr val="accent4">
                      <a:satMod val="175000"/>
                      <a:alpha val="40000"/>
                    </a:schemeClr>
                  </a:glow>
                  <a:outerShdw blurRad="38100" dist="38100" dir="2700000" algn="tl">
                    <a:srgbClr val="000000">
                      <a:alpha val="43137"/>
                    </a:srgbClr>
                  </a:outerShdw>
                </a:effectLst>
                <a:latin typeface="華康新特圓體(P)" panose="020F0900000000000000" pitchFamily="34" charset="-120"/>
                <a:ea typeface="華康新特圓體(P)" panose="020F0900000000000000" pitchFamily="34" charset="-120"/>
              </a:rPr>
              <a:t>小白的青春物語</a:t>
            </a:r>
            <a:endParaRPr lang="en-US" altLang="zh-TW" sz="5400" dirty="0">
              <a:ln>
                <a:solidFill>
                  <a:schemeClr val="accent4">
                    <a:lumMod val="75000"/>
                  </a:schemeClr>
                </a:solidFill>
              </a:ln>
              <a:solidFill>
                <a:schemeClr val="bg1">
                  <a:lumMod val="95000"/>
                </a:schemeClr>
              </a:solidFill>
              <a:effectLst>
                <a:glow rad="63500">
                  <a:schemeClr val="accent4">
                    <a:satMod val="175000"/>
                    <a:alpha val="40000"/>
                  </a:schemeClr>
                </a:glow>
                <a:outerShdw blurRad="38100" dist="38100" dir="2700000" algn="tl">
                  <a:srgbClr val="000000">
                    <a:alpha val="43137"/>
                  </a:srgbClr>
                </a:outerShdw>
              </a:effectLst>
              <a:latin typeface="華康新特圓體(P)" panose="020F0900000000000000" pitchFamily="34" charset="-120"/>
              <a:ea typeface="華康新特圓體(P)" panose="020F0900000000000000" pitchFamily="34" charset="-120"/>
            </a:endParaRPr>
          </a:p>
          <a:p>
            <a:pPr algn="ctr"/>
            <a:r>
              <a:rPr lang="zh-TW" altLang="en-US" sz="5400" dirty="0">
                <a:ln>
                  <a:solidFill>
                    <a:schemeClr val="accent4">
                      <a:lumMod val="75000"/>
                    </a:schemeClr>
                  </a:solidFill>
                </a:ln>
                <a:solidFill>
                  <a:schemeClr val="bg1">
                    <a:lumMod val="95000"/>
                  </a:schemeClr>
                </a:solidFill>
                <a:effectLst>
                  <a:glow rad="63500">
                    <a:schemeClr val="accent4">
                      <a:satMod val="175000"/>
                      <a:alpha val="40000"/>
                    </a:schemeClr>
                  </a:glow>
                  <a:outerShdw blurRad="38100" dist="38100" dir="2700000" algn="tl">
                    <a:srgbClr val="000000">
                      <a:alpha val="43137"/>
                    </a:srgbClr>
                  </a:outerShdw>
                </a:effectLst>
                <a:latin typeface="華康新特圓體(P)" panose="020F0900000000000000" pitchFamily="34" charset="-120"/>
                <a:ea typeface="華康新特圓體(P)" panose="020F0900000000000000" pitchFamily="34" charset="-120"/>
              </a:rPr>
              <a:t>校園篇</a:t>
            </a:r>
            <a:endParaRPr lang="en-US" altLang="zh-TW" sz="5400" dirty="0">
              <a:ln>
                <a:solidFill>
                  <a:schemeClr val="accent4">
                    <a:lumMod val="75000"/>
                  </a:schemeClr>
                </a:solidFill>
              </a:ln>
              <a:solidFill>
                <a:schemeClr val="bg1">
                  <a:lumMod val="95000"/>
                </a:schemeClr>
              </a:solidFill>
              <a:effectLst>
                <a:glow rad="63500">
                  <a:schemeClr val="accent4">
                    <a:satMod val="175000"/>
                    <a:alpha val="40000"/>
                  </a:schemeClr>
                </a:glow>
                <a:outerShdw blurRad="38100" dist="38100" dir="2700000" algn="tl">
                  <a:srgbClr val="000000">
                    <a:alpha val="43137"/>
                  </a:srgbClr>
                </a:outerShdw>
              </a:effectLst>
              <a:latin typeface="華康新特圓體(P)" panose="020F0900000000000000" pitchFamily="34" charset="-120"/>
              <a:ea typeface="華康新特圓體(P)" panose="020F0900000000000000" pitchFamily="34" charset="-120"/>
            </a:endParaRPr>
          </a:p>
          <a:p>
            <a:pPr algn="ctr"/>
            <a:r>
              <a:rPr lang="en-US" altLang="zh-TW" sz="5400" dirty="0">
                <a:ln>
                  <a:solidFill>
                    <a:schemeClr val="accent4">
                      <a:lumMod val="75000"/>
                    </a:schemeClr>
                  </a:solidFill>
                </a:ln>
                <a:solidFill>
                  <a:schemeClr val="bg1">
                    <a:lumMod val="95000"/>
                  </a:schemeClr>
                </a:solidFill>
                <a:effectLst>
                  <a:glow rad="63500">
                    <a:schemeClr val="accent4">
                      <a:satMod val="175000"/>
                      <a:alpha val="40000"/>
                    </a:schemeClr>
                  </a:glow>
                  <a:outerShdw blurRad="38100" dist="38100" dir="2700000" algn="tl">
                    <a:srgbClr val="000000">
                      <a:alpha val="43137"/>
                    </a:srgbClr>
                  </a:outerShdw>
                </a:effectLst>
                <a:latin typeface="華康新特圓體(P)" panose="020F0900000000000000" pitchFamily="34" charset="-120"/>
                <a:ea typeface="華康新特圓體(P)" panose="020F0900000000000000" pitchFamily="34" charset="-120"/>
              </a:rPr>
              <a:t>(</a:t>
            </a:r>
            <a:r>
              <a:rPr lang="en-US" altLang="zh-TW" sz="5400" dirty="0" err="1">
                <a:ln>
                  <a:solidFill>
                    <a:schemeClr val="accent4">
                      <a:lumMod val="75000"/>
                    </a:schemeClr>
                  </a:solidFill>
                </a:ln>
                <a:solidFill>
                  <a:schemeClr val="bg1">
                    <a:lumMod val="95000"/>
                  </a:schemeClr>
                </a:solidFill>
                <a:effectLst>
                  <a:glow rad="63500">
                    <a:schemeClr val="accent4">
                      <a:satMod val="175000"/>
                      <a:alpha val="40000"/>
                    </a:schemeClr>
                  </a:glow>
                  <a:outerShdw blurRad="38100" dist="38100" dir="2700000" algn="tl">
                    <a:srgbClr val="000000">
                      <a:alpha val="43137"/>
                    </a:srgbClr>
                  </a:outerShdw>
                </a:effectLst>
                <a:latin typeface="華康新特圓體(P)" panose="020F0900000000000000" pitchFamily="34" charset="-120"/>
                <a:ea typeface="華康新特圓體(P)" panose="020F0900000000000000" pitchFamily="34" charset="-120"/>
              </a:rPr>
              <a:t>VTube</a:t>
            </a:r>
            <a:r>
              <a:rPr lang="en-US" altLang="zh-TW" sz="5400" dirty="0">
                <a:ln>
                  <a:solidFill>
                    <a:schemeClr val="accent4">
                      <a:lumMod val="75000"/>
                    </a:schemeClr>
                  </a:solidFill>
                </a:ln>
                <a:solidFill>
                  <a:schemeClr val="bg1">
                    <a:lumMod val="95000"/>
                  </a:schemeClr>
                </a:solidFill>
                <a:effectLst>
                  <a:glow rad="63500">
                    <a:schemeClr val="accent4">
                      <a:satMod val="175000"/>
                      <a:alpha val="40000"/>
                    </a:schemeClr>
                  </a:glow>
                  <a:outerShdw blurRad="38100" dist="38100" dir="2700000" algn="tl">
                    <a:srgbClr val="000000">
                      <a:alpha val="43137"/>
                    </a:srgbClr>
                  </a:outerShdw>
                </a:effectLst>
                <a:latin typeface="華康新特圓體(P)" panose="020F0900000000000000" pitchFamily="34" charset="-120"/>
                <a:ea typeface="華康新特圓體(P)" panose="020F0900000000000000" pitchFamily="34" charset="-120"/>
              </a:rPr>
              <a:t> Studio)</a:t>
            </a:r>
            <a:endParaRPr lang="zh-TW" altLang="en-US" sz="5400" dirty="0">
              <a:ln>
                <a:solidFill>
                  <a:schemeClr val="accent4">
                    <a:lumMod val="75000"/>
                  </a:schemeClr>
                </a:solidFill>
              </a:ln>
              <a:solidFill>
                <a:schemeClr val="bg1">
                  <a:lumMod val="95000"/>
                </a:schemeClr>
              </a:solidFill>
              <a:effectLst>
                <a:glow rad="63500">
                  <a:schemeClr val="accent4">
                    <a:satMod val="175000"/>
                    <a:alpha val="40000"/>
                  </a:schemeClr>
                </a:glow>
                <a:outerShdw blurRad="38100" dist="38100" dir="2700000" algn="tl">
                  <a:srgbClr val="000000">
                    <a:alpha val="43137"/>
                  </a:srgbClr>
                </a:outerShdw>
              </a:effectLst>
              <a:latin typeface="華康新特圓體(P)" panose="020F0900000000000000" pitchFamily="34" charset="-120"/>
              <a:ea typeface="華康新特圓體(P)" panose="020F0900000000000000" pitchFamily="34" charset="-120"/>
            </a:endParaRPr>
          </a:p>
        </p:txBody>
      </p:sp>
    </p:spTree>
    <p:extLst>
      <p:ext uri="{BB962C8B-B14F-4D97-AF65-F5344CB8AC3E}">
        <p14:creationId xmlns:p14="http://schemas.microsoft.com/office/powerpoint/2010/main" val="415822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2BC8F0C-01DF-2887-1F7F-1BE2DC0ABDE7}"/>
              </a:ext>
            </a:extLst>
          </p:cNvPr>
          <p:cNvPicPr>
            <a:picLocks noChangeAspect="1"/>
          </p:cNvPicPr>
          <p:nvPr/>
        </p:nvPicPr>
        <p:blipFill>
          <a:blip r:embed="rId3"/>
          <a:stretch>
            <a:fillRect/>
          </a:stretch>
        </p:blipFill>
        <p:spPr>
          <a:xfrm>
            <a:off x="0" y="0"/>
            <a:ext cx="12192000" cy="6858000"/>
          </a:xfrm>
          <a:prstGeom prst="rect">
            <a:avLst/>
          </a:prstGeom>
        </p:spPr>
      </p:pic>
      <p:pic>
        <p:nvPicPr>
          <p:cNvPr id="9" name="圖片 8" descr="一張含有 人員, 服裝, 男人, 人的臉孔 的圖片&#10;&#10;自動產生的描述">
            <a:extLst>
              <a:ext uri="{FF2B5EF4-FFF2-40B4-BE49-F238E27FC236}">
                <a16:creationId xmlns:a16="http://schemas.microsoft.com/office/drawing/2014/main" id="{163CD0DF-3CF2-0F09-FBD0-B6867D18D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0643" y="3525369"/>
            <a:ext cx="3926214" cy="26200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圖片 9" descr="一張含有 人員, 人的臉孔, 室內, 圖書 的圖片&#10;&#10;自動產生的描述">
            <a:extLst>
              <a:ext uri="{FF2B5EF4-FFF2-40B4-BE49-F238E27FC236}">
                <a16:creationId xmlns:a16="http://schemas.microsoft.com/office/drawing/2014/main" id="{507512A8-2FCC-F70A-4EE3-A4A758483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490" y="436936"/>
            <a:ext cx="3931304" cy="26234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文字方塊 4">
            <a:extLst>
              <a:ext uri="{FF2B5EF4-FFF2-40B4-BE49-F238E27FC236}">
                <a16:creationId xmlns:a16="http://schemas.microsoft.com/office/drawing/2014/main" id="{3A6B3E81-4021-2FBB-0B57-28908C18AE9A}"/>
              </a:ext>
            </a:extLst>
          </p:cNvPr>
          <p:cNvSpPr txBox="1"/>
          <p:nvPr/>
        </p:nvSpPr>
        <p:spPr>
          <a:xfrm>
            <a:off x="9554001" y="162911"/>
            <a:ext cx="2335222" cy="923330"/>
          </a:xfrm>
          <a:prstGeom prst="rect">
            <a:avLst/>
          </a:prstGeom>
          <a:noFill/>
        </p:spPr>
        <p:txBody>
          <a:bodyPr wrap="square">
            <a:spAutoFit/>
          </a:bodyPr>
          <a:lstStyle/>
          <a:p>
            <a:pPr algn="dist"/>
            <a:r>
              <a:rPr lang="zh-TW" altLang="en-US" sz="5400" dirty="0">
                <a:ln w="19050">
                  <a:solidFill>
                    <a:schemeClr val="accent6">
                      <a:lumMod val="50000"/>
                    </a:schemeClr>
                  </a:solidFill>
                </a:ln>
                <a:solidFill>
                  <a:schemeClr val="accent6">
                    <a:lumMod val="20000"/>
                    <a:lumOff val="80000"/>
                  </a:schemeClr>
                </a:solidFill>
                <a:effectLst>
                  <a:glow rad="139700">
                    <a:schemeClr val="accent6">
                      <a:satMod val="175000"/>
                      <a:alpha val="40000"/>
                    </a:schemeClr>
                  </a:glow>
                </a:effectLst>
                <a:latin typeface="源泉圓體 H" panose="020B0A00000000000000" pitchFamily="34" charset="-120"/>
                <a:ea typeface="源泉圓體 H" panose="020B0A00000000000000" pitchFamily="34" charset="-120"/>
              </a:rPr>
              <a:t>意外</a:t>
            </a:r>
          </a:p>
        </p:txBody>
      </p:sp>
    </p:spTree>
    <p:extLst>
      <p:ext uri="{BB962C8B-B14F-4D97-AF65-F5344CB8AC3E}">
        <p14:creationId xmlns:p14="http://schemas.microsoft.com/office/powerpoint/2010/main" val="291602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16DF3AE-16E8-42EF-F565-8F3F5C2FBF5B}"/>
              </a:ext>
            </a:extLst>
          </p:cNvPr>
          <p:cNvPicPr>
            <a:picLocks noChangeAspect="1"/>
          </p:cNvPicPr>
          <p:nvPr/>
        </p:nvPicPr>
        <p:blipFill>
          <a:blip r:embed="rId3"/>
          <a:srcRect t="1563" b="-1"/>
          <a:stretch/>
        </p:blipFill>
        <p:spPr>
          <a:xfrm>
            <a:off x="0" y="-1"/>
            <a:ext cx="12192000" cy="6858001"/>
          </a:xfrm>
          <a:prstGeom prst="rect">
            <a:avLst/>
          </a:prstGeom>
          <a:noFill/>
        </p:spPr>
      </p:pic>
      <p:pic>
        <p:nvPicPr>
          <p:cNvPr id="3" name="圖片 2" descr="person walking on hallway in blue scrub suit near incubator">
            <a:extLst>
              <a:ext uri="{FF2B5EF4-FFF2-40B4-BE49-F238E27FC236}">
                <a16:creationId xmlns:a16="http://schemas.microsoft.com/office/drawing/2014/main" id="{9DC38ACB-B273-933E-A440-773982B980D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71" y="3525370"/>
            <a:ext cx="3931304" cy="26200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圖片 3">
            <a:extLst>
              <a:ext uri="{FF2B5EF4-FFF2-40B4-BE49-F238E27FC236}">
                <a16:creationId xmlns:a16="http://schemas.microsoft.com/office/drawing/2014/main" id="{0C79C26B-F98E-4DCE-4ED3-B1FC318BB7D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3403" y="391964"/>
            <a:ext cx="3930714" cy="26200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文字方塊 4">
            <a:extLst>
              <a:ext uri="{FF2B5EF4-FFF2-40B4-BE49-F238E27FC236}">
                <a16:creationId xmlns:a16="http://schemas.microsoft.com/office/drawing/2014/main" id="{50A91B96-F5EE-756F-94BA-22D58FC91560}"/>
              </a:ext>
            </a:extLst>
          </p:cNvPr>
          <p:cNvSpPr txBox="1"/>
          <p:nvPr/>
        </p:nvSpPr>
        <p:spPr>
          <a:xfrm>
            <a:off x="9554001" y="162911"/>
            <a:ext cx="2335222" cy="923330"/>
          </a:xfrm>
          <a:prstGeom prst="rect">
            <a:avLst/>
          </a:prstGeom>
          <a:noFill/>
        </p:spPr>
        <p:txBody>
          <a:bodyPr wrap="square">
            <a:spAutoFit/>
          </a:bodyPr>
          <a:lstStyle/>
          <a:p>
            <a:pPr algn="dist"/>
            <a:r>
              <a:rPr lang="zh-TW" altLang="en-US" sz="5400" dirty="0">
                <a:ln w="19050">
                  <a:solidFill>
                    <a:schemeClr val="accent6">
                      <a:lumMod val="50000"/>
                    </a:schemeClr>
                  </a:solidFill>
                </a:ln>
                <a:solidFill>
                  <a:schemeClr val="accent6">
                    <a:lumMod val="20000"/>
                    <a:lumOff val="80000"/>
                  </a:schemeClr>
                </a:solidFill>
                <a:effectLst>
                  <a:glow rad="139700">
                    <a:schemeClr val="accent6">
                      <a:satMod val="175000"/>
                      <a:alpha val="40000"/>
                    </a:schemeClr>
                  </a:glow>
                </a:effectLst>
                <a:latin typeface="源泉圓體 H" panose="020B0A00000000000000" pitchFamily="34" charset="-120"/>
                <a:ea typeface="源泉圓體 H" panose="020B0A00000000000000" pitchFamily="34" charset="-120"/>
              </a:rPr>
              <a:t>阻礙</a:t>
            </a:r>
          </a:p>
        </p:txBody>
      </p:sp>
    </p:spTree>
    <p:extLst>
      <p:ext uri="{BB962C8B-B14F-4D97-AF65-F5344CB8AC3E}">
        <p14:creationId xmlns:p14="http://schemas.microsoft.com/office/powerpoint/2010/main" val="1664061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0F136526-BBBB-2B83-69BF-D0F62537BDE8}"/>
              </a:ext>
            </a:extLst>
          </p:cNvPr>
          <p:cNvPicPr>
            <a:picLocks noChangeAspect="1"/>
          </p:cNvPicPr>
          <p:nvPr/>
        </p:nvPicPr>
        <p:blipFill>
          <a:blip r:embed="rId3"/>
          <a:stretch>
            <a:fillRect/>
          </a:stretch>
        </p:blipFill>
        <p:spPr>
          <a:xfrm>
            <a:off x="0" y="0"/>
            <a:ext cx="12192000" cy="6858000"/>
          </a:xfrm>
          <a:prstGeom prst="rect">
            <a:avLst/>
          </a:prstGeom>
        </p:spPr>
      </p:pic>
      <p:pic>
        <p:nvPicPr>
          <p:cNvPr id="10" name="圖片 9" descr="sticky notes on corkboard">
            <a:extLst>
              <a:ext uri="{FF2B5EF4-FFF2-40B4-BE49-F238E27FC236}">
                <a16:creationId xmlns:a16="http://schemas.microsoft.com/office/drawing/2014/main" id="{7F9166CE-9875-8D3A-2AAF-6FD58DE180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488" y="440315"/>
            <a:ext cx="4002911" cy="26740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圖片 10" descr="doctor and nurse during operation">
            <a:extLst>
              <a:ext uri="{FF2B5EF4-FFF2-40B4-BE49-F238E27FC236}">
                <a16:creationId xmlns:a16="http://schemas.microsoft.com/office/drawing/2014/main" id="{8B12652A-4BA6-16BE-8EF2-7D49E8B01C6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0643" y="3515526"/>
            <a:ext cx="3930714" cy="262047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文字方塊 1">
            <a:extLst>
              <a:ext uri="{FF2B5EF4-FFF2-40B4-BE49-F238E27FC236}">
                <a16:creationId xmlns:a16="http://schemas.microsoft.com/office/drawing/2014/main" id="{9A3FACCA-DA74-43A0-9FFA-55CB3515C25B}"/>
              </a:ext>
            </a:extLst>
          </p:cNvPr>
          <p:cNvSpPr txBox="1"/>
          <p:nvPr/>
        </p:nvSpPr>
        <p:spPr>
          <a:xfrm>
            <a:off x="9554001" y="162911"/>
            <a:ext cx="2335222" cy="923330"/>
          </a:xfrm>
          <a:prstGeom prst="rect">
            <a:avLst/>
          </a:prstGeom>
          <a:noFill/>
        </p:spPr>
        <p:txBody>
          <a:bodyPr wrap="square">
            <a:spAutoFit/>
          </a:bodyPr>
          <a:lstStyle/>
          <a:p>
            <a:pPr algn="dist"/>
            <a:r>
              <a:rPr lang="zh-TW" altLang="en-US" sz="5400" dirty="0">
                <a:ln w="19050">
                  <a:solidFill>
                    <a:schemeClr val="accent6">
                      <a:lumMod val="50000"/>
                    </a:schemeClr>
                  </a:solidFill>
                </a:ln>
                <a:solidFill>
                  <a:schemeClr val="accent6">
                    <a:lumMod val="20000"/>
                    <a:lumOff val="80000"/>
                  </a:schemeClr>
                </a:solidFill>
                <a:effectLst>
                  <a:glow rad="139700">
                    <a:schemeClr val="accent6">
                      <a:satMod val="175000"/>
                      <a:alpha val="40000"/>
                    </a:schemeClr>
                  </a:glow>
                </a:effectLst>
                <a:latin typeface="源泉圓體 H" panose="020B0A00000000000000" pitchFamily="34" charset="-120"/>
                <a:ea typeface="源泉圓體 H" panose="020B0A00000000000000" pitchFamily="34" charset="-120"/>
              </a:rPr>
              <a:t>目標</a:t>
            </a:r>
          </a:p>
        </p:txBody>
      </p:sp>
    </p:spTree>
    <p:extLst>
      <p:ext uri="{BB962C8B-B14F-4D97-AF65-F5344CB8AC3E}">
        <p14:creationId xmlns:p14="http://schemas.microsoft.com/office/powerpoint/2010/main" val="65180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B3DA3FE-3A52-8D77-11DE-5A2534B4C085}"/>
              </a:ext>
            </a:extLst>
          </p:cNvPr>
          <p:cNvPicPr>
            <a:picLocks noChangeAspect="1"/>
          </p:cNvPicPr>
          <p:nvPr/>
        </p:nvPicPr>
        <p:blipFill>
          <a:blip r:embed="rId3"/>
          <a:srcRect l="1021" t="3572" r="1021"/>
          <a:stretch/>
        </p:blipFill>
        <p:spPr>
          <a:xfrm>
            <a:off x="0" y="0"/>
            <a:ext cx="12192000" cy="6858000"/>
          </a:xfrm>
          <a:prstGeom prst="rect">
            <a:avLst/>
          </a:prstGeom>
        </p:spPr>
      </p:pic>
      <p:pic>
        <p:nvPicPr>
          <p:cNvPr id="4" name="圖片 3" descr="laptop computer on glass-top table">
            <a:extLst>
              <a:ext uri="{FF2B5EF4-FFF2-40B4-BE49-F238E27FC236}">
                <a16:creationId xmlns:a16="http://schemas.microsoft.com/office/drawing/2014/main" id="{BBA4301A-526F-E779-4B47-B0C57BB4E3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695" y="3546524"/>
            <a:ext cx="4002911" cy="26740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圖片 7">
            <a:extLst>
              <a:ext uri="{FF2B5EF4-FFF2-40B4-BE49-F238E27FC236}">
                <a16:creationId xmlns:a16="http://schemas.microsoft.com/office/drawing/2014/main" id="{DAC36AD9-EA1D-825C-1814-3E0B6BBDA807}"/>
              </a:ext>
            </a:extLst>
          </p:cNvPr>
          <p:cNvPicPr>
            <a:picLocks noChangeAspect="1"/>
          </p:cNvPicPr>
          <p:nvPr/>
        </p:nvPicPr>
        <p:blipFill>
          <a:blip r:embed="rId5"/>
          <a:stretch>
            <a:fillRect/>
          </a:stretch>
        </p:blipFill>
        <p:spPr>
          <a:xfrm>
            <a:off x="3829700" y="624576"/>
            <a:ext cx="4002911" cy="2668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文字方塊 2">
            <a:extLst>
              <a:ext uri="{FF2B5EF4-FFF2-40B4-BE49-F238E27FC236}">
                <a16:creationId xmlns:a16="http://schemas.microsoft.com/office/drawing/2014/main" id="{B6A6FDDB-5624-B033-8EF4-517BDF877779}"/>
              </a:ext>
            </a:extLst>
          </p:cNvPr>
          <p:cNvSpPr txBox="1"/>
          <p:nvPr/>
        </p:nvSpPr>
        <p:spPr>
          <a:xfrm>
            <a:off x="9554001" y="162911"/>
            <a:ext cx="2335222" cy="923330"/>
          </a:xfrm>
          <a:prstGeom prst="rect">
            <a:avLst/>
          </a:prstGeom>
          <a:noFill/>
        </p:spPr>
        <p:txBody>
          <a:bodyPr wrap="square">
            <a:spAutoFit/>
          </a:bodyPr>
          <a:lstStyle/>
          <a:p>
            <a:pPr algn="dist"/>
            <a:r>
              <a:rPr lang="zh-TW" altLang="en-US" sz="5400" dirty="0">
                <a:ln w="19050">
                  <a:solidFill>
                    <a:schemeClr val="accent6">
                      <a:lumMod val="50000"/>
                    </a:schemeClr>
                  </a:solidFill>
                </a:ln>
                <a:solidFill>
                  <a:schemeClr val="accent6">
                    <a:lumMod val="20000"/>
                    <a:lumOff val="80000"/>
                  </a:schemeClr>
                </a:solidFill>
                <a:effectLst>
                  <a:glow rad="139700">
                    <a:schemeClr val="accent6">
                      <a:satMod val="175000"/>
                      <a:alpha val="40000"/>
                    </a:schemeClr>
                  </a:glow>
                </a:effectLst>
                <a:latin typeface="源泉圓體 H" panose="020B0A00000000000000" pitchFamily="34" charset="-120"/>
                <a:ea typeface="源泉圓體 H" panose="020B0A00000000000000" pitchFamily="34" charset="-120"/>
              </a:rPr>
              <a:t>努力</a:t>
            </a:r>
          </a:p>
        </p:txBody>
      </p:sp>
    </p:spTree>
    <p:extLst>
      <p:ext uri="{BB962C8B-B14F-4D97-AF65-F5344CB8AC3E}">
        <p14:creationId xmlns:p14="http://schemas.microsoft.com/office/powerpoint/2010/main" val="1257311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7D39009-A9E3-1689-251A-49730FC1458A}"/>
              </a:ext>
            </a:extLst>
          </p:cNvPr>
          <p:cNvPicPr>
            <a:picLocks noChangeAspect="1"/>
          </p:cNvPicPr>
          <p:nvPr/>
        </p:nvPicPr>
        <p:blipFill>
          <a:blip r:embed="rId3"/>
          <a:stretch>
            <a:fillRect/>
          </a:stretch>
        </p:blipFill>
        <p:spPr>
          <a:xfrm>
            <a:off x="0" y="0"/>
            <a:ext cx="12192000" cy="6858000"/>
          </a:xfrm>
          <a:prstGeom prst="rect">
            <a:avLst/>
          </a:prstGeom>
        </p:spPr>
      </p:pic>
      <p:pic>
        <p:nvPicPr>
          <p:cNvPr id="1026" name="Picture 2" descr="a group of men standing next to each other">
            <a:extLst>
              <a:ext uri="{FF2B5EF4-FFF2-40B4-BE49-F238E27FC236}">
                <a16:creationId xmlns:a16="http://schemas.microsoft.com/office/drawing/2014/main" id="{9D6FA177-CB36-F43E-5EF4-064F627C9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0643" y="3515526"/>
            <a:ext cx="4002911" cy="2668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圖片 3">
            <a:extLst>
              <a:ext uri="{FF2B5EF4-FFF2-40B4-BE49-F238E27FC236}">
                <a16:creationId xmlns:a16="http://schemas.microsoft.com/office/drawing/2014/main" id="{7D16337F-8A28-BCC9-4B47-F0213E1E55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5487" y="440315"/>
            <a:ext cx="4002909" cy="26686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文字方塊 1">
            <a:extLst>
              <a:ext uri="{FF2B5EF4-FFF2-40B4-BE49-F238E27FC236}">
                <a16:creationId xmlns:a16="http://schemas.microsoft.com/office/drawing/2014/main" id="{1022415B-1FB9-5D68-844D-01387C74510C}"/>
              </a:ext>
            </a:extLst>
          </p:cNvPr>
          <p:cNvSpPr txBox="1"/>
          <p:nvPr/>
        </p:nvSpPr>
        <p:spPr>
          <a:xfrm>
            <a:off x="9554001" y="162911"/>
            <a:ext cx="2335222" cy="923330"/>
          </a:xfrm>
          <a:prstGeom prst="rect">
            <a:avLst/>
          </a:prstGeom>
          <a:noFill/>
        </p:spPr>
        <p:txBody>
          <a:bodyPr wrap="square">
            <a:spAutoFit/>
          </a:bodyPr>
          <a:lstStyle/>
          <a:p>
            <a:pPr algn="dist"/>
            <a:r>
              <a:rPr lang="zh-TW" altLang="en-US" sz="5400" dirty="0">
                <a:ln w="19050">
                  <a:solidFill>
                    <a:schemeClr val="accent6">
                      <a:lumMod val="50000"/>
                    </a:schemeClr>
                  </a:solidFill>
                </a:ln>
                <a:solidFill>
                  <a:schemeClr val="accent6">
                    <a:lumMod val="20000"/>
                    <a:lumOff val="80000"/>
                  </a:schemeClr>
                </a:solidFill>
                <a:effectLst>
                  <a:glow rad="139700">
                    <a:schemeClr val="accent6">
                      <a:satMod val="175000"/>
                      <a:alpha val="40000"/>
                    </a:schemeClr>
                  </a:glow>
                </a:effectLst>
                <a:latin typeface="源泉圓體 H" panose="020B0A00000000000000" pitchFamily="34" charset="-120"/>
                <a:ea typeface="源泉圓體 H" panose="020B0A00000000000000" pitchFamily="34" charset="-120"/>
              </a:rPr>
              <a:t>結果</a:t>
            </a:r>
          </a:p>
        </p:txBody>
      </p:sp>
    </p:spTree>
    <p:extLst>
      <p:ext uri="{BB962C8B-B14F-4D97-AF65-F5344CB8AC3E}">
        <p14:creationId xmlns:p14="http://schemas.microsoft.com/office/powerpoint/2010/main" val="64294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1000" fill="hold"/>
                                        <p:tgtEl>
                                          <p:spTgt spid="1026"/>
                                        </p:tgtEl>
                                        <p:attrNameLst>
                                          <p:attrName>ppt_w</p:attrName>
                                        </p:attrNameLst>
                                      </p:cBhvr>
                                      <p:tavLst>
                                        <p:tav tm="0">
                                          <p:val>
                                            <p:fltVal val="0"/>
                                          </p:val>
                                        </p:tav>
                                        <p:tav tm="100000">
                                          <p:val>
                                            <p:strVal val="#ppt_w"/>
                                          </p:val>
                                        </p:tav>
                                      </p:tavLst>
                                    </p:anim>
                                    <p:anim calcmode="lin" valueType="num">
                                      <p:cBhvr>
                                        <p:cTn id="14" dur="1000" fill="hold"/>
                                        <p:tgtEl>
                                          <p:spTgt spid="1026"/>
                                        </p:tgtEl>
                                        <p:attrNameLst>
                                          <p:attrName>ppt_h</p:attrName>
                                        </p:attrNameLst>
                                      </p:cBhvr>
                                      <p:tavLst>
                                        <p:tav tm="0">
                                          <p:val>
                                            <p:fltVal val="0"/>
                                          </p:val>
                                        </p:tav>
                                        <p:tav tm="100000">
                                          <p:val>
                                            <p:strVal val="#ppt_h"/>
                                          </p:val>
                                        </p:tav>
                                      </p:tavLst>
                                    </p:anim>
                                    <p:anim calcmode="lin" valueType="num">
                                      <p:cBhvr>
                                        <p:cTn id="15" dur="1000" fill="hold"/>
                                        <p:tgtEl>
                                          <p:spTgt spid="1026"/>
                                        </p:tgtEl>
                                        <p:attrNameLst>
                                          <p:attrName>style.rotation</p:attrName>
                                        </p:attrNameLst>
                                      </p:cBhvr>
                                      <p:tavLst>
                                        <p:tav tm="0">
                                          <p:val>
                                            <p:fltVal val="90"/>
                                          </p:val>
                                        </p:tav>
                                        <p:tav tm="100000">
                                          <p:val>
                                            <p:fltVal val="0"/>
                                          </p:val>
                                        </p:tav>
                                      </p:tavLst>
                                    </p:anim>
                                    <p:animEffect transition="in" filter="fade">
                                      <p:cBhvr>
                                        <p:cTn id="16"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634CB9C-5975-3DE6-B423-F8DD57415957}"/>
              </a:ext>
            </a:extLst>
          </p:cNvPr>
          <p:cNvPicPr>
            <a:picLocks noChangeAspect="1"/>
          </p:cNvPicPr>
          <p:nvPr/>
        </p:nvPicPr>
        <p:blipFill>
          <a:blip r:embed="rId3"/>
          <a:stretch>
            <a:fillRect/>
          </a:stretch>
        </p:blipFill>
        <p:spPr>
          <a:xfrm>
            <a:off x="0" y="0"/>
            <a:ext cx="12192000" cy="6858000"/>
          </a:xfrm>
          <a:prstGeom prst="rect">
            <a:avLst/>
          </a:prstGeom>
        </p:spPr>
      </p:pic>
      <p:sp>
        <p:nvSpPr>
          <p:cNvPr id="2" name="文字方塊 1">
            <a:extLst>
              <a:ext uri="{FF2B5EF4-FFF2-40B4-BE49-F238E27FC236}">
                <a16:creationId xmlns:a16="http://schemas.microsoft.com/office/drawing/2014/main" id="{A529A829-DEC2-841B-5692-068FC1F37BC0}"/>
              </a:ext>
            </a:extLst>
          </p:cNvPr>
          <p:cNvSpPr txBox="1"/>
          <p:nvPr/>
        </p:nvSpPr>
        <p:spPr>
          <a:xfrm>
            <a:off x="9554001" y="162911"/>
            <a:ext cx="2335222" cy="923330"/>
          </a:xfrm>
          <a:prstGeom prst="rect">
            <a:avLst/>
          </a:prstGeom>
          <a:noFill/>
        </p:spPr>
        <p:txBody>
          <a:bodyPr wrap="square">
            <a:spAutoFit/>
          </a:bodyPr>
          <a:lstStyle/>
          <a:p>
            <a:pPr algn="dist"/>
            <a:r>
              <a:rPr lang="zh-TW" altLang="en-US" sz="5400" dirty="0">
                <a:ln w="19050">
                  <a:solidFill>
                    <a:schemeClr val="accent6">
                      <a:lumMod val="50000"/>
                    </a:schemeClr>
                  </a:solidFill>
                </a:ln>
                <a:solidFill>
                  <a:schemeClr val="accent6">
                    <a:lumMod val="20000"/>
                    <a:lumOff val="80000"/>
                  </a:schemeClr>
                </a:solidFill>
                <a:effectLst>
                  <a:glow rad="139700">
                    <a:schemeClr val="accent6">
                      <a:satMod val="175000"/>
                      <a:alpha val="40000"/>
                    </a:schemeClr>
                  </a:glow>
                </a:effectLst>
                <a:latin typeface="源泉圓體 H" panose="020B0A00000000000000" pitchFamily="34" charset="-120"/>
                <a:ea typeface="源泉圓體 H" panose="020B0A00000000000000" pitchFamily="34" charset="-120"/>
              </a:rPr>
              <a:t>轉彎</a:t>
            </a:r>
          </a:p>
        </p:txBody>
      </p:sp>
      <p:pic>
        <p:nvPicPr>
          <p:cNvPr id="3" name="圖片 2">
            <a:extLst>
              <a:ext uri="{FF2B5EF4-FFF2-40B4-BE49-F238E27FC236}">
                <a16:creationId xmlns:a16="http://schemas.microsoft.com/office/drawing/2014/main" id="{F3149D6E-19A6-9112-3396-E66136C3FDA1}"/>
              </a:ext>
            </a:extLst>
          </p:cNvPr>
          <p:cNvPicPr>
            <a:picLocks noChangeAspect="1"/>
          </p:cNvPicPr>
          <p:nvPr/>
        </p:nvPicPr>
        <p:blipFill>
          <a:blip r:embed="rId4"/>
          <a:stretch>
            <a:fillRect/>
          </a:stretch>
        </p:blipFill>
        <p:spPr>
          <a:xfrm>
            <a:off x="3859690" y="486137"/>
            <a:ext cx="3938535" cy="27299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圖片 3">
            <a:extLst>
              <a:ext uri="{FF2B5EF4-FFF2-40B4-BE49-F238E27FC236}">
                <a16:creationId xmlns:a16="http://schemas.microsoft.com/office/drawing/2014/main" id="{743FF912-48BA-EE2C-E68F-C3067258347F}"/>
              </a:ext>
            </a:extLst>
          </p:cNvPr>
          <p:cNvPicPr>
            <a:picLocks noChangeAspect="1"/>
          </p:cNvPicPr>
          <p:nvPr/>
        </p:nvPicPr>
        <p:blipFill>
          <a:blip r:embed="rId5"/>
          <a:srcRect l="2051" t="30890" r="7522" b="28226"/>
          <a:stretch/>
        </p:blipFill>
        <p:spPr>
          <a:xfrm>
            <a:off x="464506" y="3554038"/>
            <a:ext cx="4372700" cy="2966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992804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F3D46E8-EAC1-239C-DEC9-0082EB3CD194}"/>
              </a:ext>
            </a:extLst>
          </p:cNvPr>
          <p:cNvPicPr>
            <a:picLocks noChangeAspect="1"/>
          </p:cNvPicPr>
          <p:nvPr/>
        </p:nvPicPr>
        <p:blipFill>
          <a:blip r:embed="rId3"/>
          <a:stretch>
            <a:fillRect/>
          </a:stretch>
        </p:blipFill>
        <p:spPr>
          <a:xfrm>
            <a:off x="0" y="0"/>
            <a:ext cx="12192000" cy="6858000"/>
          </a:xfrm>
          <a:prstGeom prst="rect">
            <a:avLst/>
          </a:prstGeom>
        </p:spPr>
      </p:pic>
      <p:sp>
        <p:nvSpPr>
          <p:cNvPr id="4" name="文字方塊 3">
            <a:extLst>
              <a:ext uri="{FF2B5EF4-FFF2-40B4-BE49-F238E27FC236}">
                <a16:creationId xmlns:a16="http://schemas.microsoft.com/office/drawing/2014/main" id="{4466F441-AEC0-9653-235B-7FB7A3BA07E6}"/>
              </a:ext>
            </a:extLst>
          </p:cNvPr>
          <p:cNvSpPr txBox="1"/>
          <p:nvPr/>
        </p:nvSpPr>
        <p:spPr>
          <a:xfrm>
            <a:off x="9554001" y="162911"/>
            <a:ext cx="2335222" cy="923330"/>
          </a:xfrm>
          <a:prstGeom prst="rect">
            <a:avLst/>
          </a:prstGeom>
          <a:noFill/>
        </p:spPr>
        <p:txBody>
          <a:bodyPr wrap="square">
            <a:spAutoFit/>
          </a:bodyPr>
          <a:lstStyle/>
          <a:p>
            <a:pPr algn="dist"/>
            <a:r>
              <a:rPr lang="zh-TW" altLang="en-US" sz="5400" dirty="0">
                <a:ln w="19050">
                  <a:solidFill>
                    <a:schemeClr val="accent6">
                      <a:lumMod val="50000"/>
                    </a:schemeClr>
                  </a:solidFill>
                </a:ln>
                <a:solidFill>
                  <a:schemeClr val="accent6">
                    <a:lumMod val="20000"/>
                    <a:lumOff val="80000"/>
                  </a:schemeClr>
                </a:solidFill>
                <a:effectLst>
                  <a:glow rad="139700">
                    <a:schemeClr val="accent6">
                      <a:satMod val="175000"/>
                      <a:alpha val="40000"/>
                    </a:schemeClr>
                  </a:glow>
                </a:effectLst>
                <a:latin typeface="源泉圓體 H" panose="020B0A00000000000000" pitchFamily="34" charset="-120"/>
                <a:ea typeface="源泉圓體 H" panose="020B0A00000000000000" pitchFamily="34" charset="-120"/>
              </a:rPr>
              <a:t>結局</a:t>
            </a:r>
          </a:p>
        </p:txBody>
      </p:sp>
      <p:pic>
        <p:nvPicPr>
          <p:cNvPr id="1026" name="Picture 2" descr="man in black suit holding magnifying glass">
            <a:extLst>
              <a:ext uri="{FF2B5EF4-FFF2-40B4-BE49-F238E27FC236}">
                <a16:creationId xmlns:a16="http://schemas.microsoft.com/office/drawing/2014/main" id="{4B1A33D3-FF8C-BEB3-A130-2B3259405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12" y="835676"/>
            <a:ext cx="3053372" cy="45928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28" name="Picture 4" descr="man standing in stage beside blue curtain">
            <a:extLst>
              <a:ext uri="{FF2B5EF4-FFF2-40B4-BE49-F238E27FC236}">
                <a16:creationId xmlns:a16="http://schemas.microsoft.com/office/drawing/2014/main" id="{3CC22551-9AF4-F565-DFAD-DFBF5CD591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912" y="556574"/>
            <a:ext cx="4252752" cy="28351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圖片 1">
            <a:extLst>
              <a:ext uri="{FF2B5EF4-FFF2-40B4-BE49-F238E27FC236}">
                <a16:creationId xmlns:a16="http://schemas.microsoft.com/office/drawing/2014/main" id="{D8E582B1-16AD-C55F-A11F-5348A4F9B449}"/>
              </a:ext>
            </a:extLst>
          </p:cNvPr>
          <p:cNvPicPr>
            <a:picLocks noChangeAspect="1"/>
          </p:cNvPicPr>
          <p:nvPr/>
        </p:nvPicPr>
        <p:blipFill>
          <a:blip r:embed="rId6"/>
          <a:srcRect t="40638" b="17842"/>
          <a:stretch/>
        </p:blipFill>
        <p:spPr>
          <a:xfrm>
            <a:off x="3839796" y="3725917"/>
            <a:ext cx="4252752" cy="26491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2150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 calcmode="lin" valueType="num">
                                      <p:cBhvr>
                                        <p:cTn id="16" dur="500" fill="hold"/>
                                        <p:tgtEl>
                                          <p:spTgt spid="1028"/>
                                        </p:tgtEl>
                                        <p:attrNameLst>
                                          <p:attrName>ppt_w</p:attrName>
                                        </p:attrNameLst>
                                      </p:cBhvr>
                                      <p:tavLst>
                                        <p:tav tm="0">
                                          <p:val>
                                            <p:fltVal val="0"/>
                                          </p:val>
                                        </p:tav>
                                        <p:tav tm="100000">
                                          <p:val>
                                            <p:strVal val="#ppt_w"/>
                                          </p:val>
                                        </p:tav>
                                      </p:tavLst>
                                    </p:anim>
                                    <p:anim calcmode="lin" valueType="num">
                                      <p:cBhvr>
                                        <p:cTn id="17" dur="500" fill="hold"/>
                                        <p:tgtEl>
                                          <p:spTgt spid="1028"/>
                                        </p:tgtEl>
                                        <p:attrNameLst>
                                          <p:attrName>ppt_h</p:attrName>
                                        </p:attrNameLst>
                                      </p:cBhvr>
                                      <p:tavLst>
                                        <p:tav tm="0">
                                          <p:val>
                                            <p:fltVal val="0"/>
                                          </p:val>
                                        </p:tav>
                                        <p:tav tm="100000">
                                          <p:val>
                                            <p:strVal val="#ppt_h"/>
                                          </p:val>
                                        </p:tav>
                                      </p:tavLst>
                                    </p:anim>
                                    <p:animEffect transition="in" filter="fade">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318</TotalTime>
  <Words>1680</Words>
  <Application>Microsoft Office PowerPoint</Application>
  <PresentationFormat>寬螢幕</PresentationFormat>
  <Paragraphs>91</Paragraphs>
  <Slides>8</Slides>
  <Notes>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8</vt:i4>
      </vt:variant>
    </vt:vector>
  </HeadingPairs>
  <TitlesOfParts>
    <vt:vector size="17" baseType="lpstr">
      <vt:lpstr>Calibri</vt:lpstr>
      <vt:lpstr>源泉圓體 H</vt:lpstr>
      <vt:lpstr>Aptos</vt:lpstr>
      <vt:lpstr>標楷體</vt:lpstr>
      <vt:lpstr>Wingdings</vt:lpstr>
      <vt:lpstr>Calibri Light</vt:lpstr>
      <vt:lpstr>華康新特圓體(P)</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Yu-Cheng, Chang</cp:lastModifiedBy>
  <cp:revision>18</cp:revision>
  <dcterms:created xsi:type="dcterms:W3CDTF">2024-09-16T08:29:48Z</dcterms:created>
  <dcterms:modified xsi:type="dcterms:W3CDTF">2024-10-23T09:11:22Z</dcterms:modified>
</cp:coreProperties>
</file>